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7" r:id="rId10"/>
    <p:sldId id="264" r:id="rId11"/>
    <p:sldId id="265" r:id="rId12"/>
    <p:sldId id="266"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3109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942932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www.researchgate.net/publication/336255086_Road_Lane-Lines_Detection_in_Real-Time_for_Advanced_Driving_Assistance_Systems"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hyperlink" Target="https://www.researchgate.net/publication/353773538_Lane_Detection_Techniques_using_Image_Processin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29600"/>
          </a:xfrm>
          <a:prstGeom prst="rect">
            <a:avLst/>
          </a:prstGeom>
          <a:solidFill>
            <a:srgbClr val="252833"/>
          </a:solidFill>
          <a:ln/>
        </p:spPr>
        <p:txBody>
          <a:bodyPr/>
          <a:lstStyle/>
          <a:p>
            <a:endParaRPr lang="en-IN"/>
          </a:p>
        </p:txBody>
      </p:sp>
      <p:sp>
        <p:nvSpPr>
          <p:cNvPr id="4" name="Text 2"/>
          <p:cNvSpPr/>
          <p:nvPr/>
        </p:nvSpPr>
        <p:spPr>
          <a:xfrm>
            <a:off x="833199" y="864156"/>
            <a:ext cx="7477601" cy="1666399"/>
          </a:xfrm>
          <a:prstGeom prst="rect">
            <a:avLst/>
          </a:prstGeom>
          <a:noFill/>
          <a:ln/>
        </p:spPr>
        <p:txBody>
          <a:bodyPr wrap="square" rtlCol="0" anchor="t"/>
          <a:lstStyle/>
          <a:p>
            <a:pPr marL="0" indent="0">
              <a:lnSpc>
                <a:spcPts val="6561"/>
              </a:lnSpc>
              <a:buNone/>
            </a:pPr>
            <a:r>
              <a:rPr lang="en-US" sz="5249" dirty="0">
                <a:solidFill>
                  <a:srgbClr val="6EB9FC"/>
                </a:solidFill>
                <a:latin typeface="Lora" pitchFamily="34" charset="0"/>
                <a:ea typeface="Lora" pitchFamily="34" charset="-122"/>
                <a:cs typeface="Lora" pitchFamily="34" charset="-120"/>
              </a:rPr>
              <a:t>Lane Line Detection using Image Processing</a:t>
            </a:r>
            <a:endParaRPr lang="en-US" sz="5249" dirty="0"/>
          </a:p>
        </p:txBody>
      </p:sp>
      <p:sp>
        <p:nvSpPr>
          <p:cNvPr id="5" name="Text 3"/>
          <p:cNvSpPr/>
          <p:nvPr/>
        </p:nvSpPr>
        <p:spPr>
          <a:xfrm>
            <a:off x="833199" y="2863810"/>
            <a:ext cx="7477601"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Welcome to the world of lane line detection! In this presentation, we will explore the objective, methodology, and novelty of this fascinating computer vision technique.</a:t>
            </a:r>
            <a:endParaRPr lang="en-US" sz="1750" dirty="0"/>
          </a:p>
        </p:txBody>
      </p:sp>
      <p:sp>
        <p:nvSpPr>
          <p:cNvPr id="6" name="Text 4"/>
          <p:cNvSpPr/>
          <p:nvPr/>
        </p:nvSpPr>
        <p:spPr>
          <a:xfrm>
            <a:off x="1055370" y="4320778"/>
            <a:ext cx="2803088"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Name</a:t>
            </a:r>
            <a:endParaRPr lang="en-US" sz="1750" dirty="0"/>
          </a:p>
        </p:txBody>
      </p:sp>
      <p:sp>
        <p:nvSpPr>
          <p:cNvPr id="7" name="Text 5"/>
          <p:cNvSpPr/>
          <p:nvPr/>
        </p:nvSpPr>
        <p:spPr>
          <a:xfrm>
            <a:off x="4310420" y="4320778"/>
            <a:ext cx="1645444"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PRN Number</a:t>
            </a:r>
            <a:endParaRPr lang="en-US" sz="1750" dirty="0"/>
          </a:p>
        </p:txBody>
      </p:sp>
      <p:sp>
        <p:nvSpPr>
          <p:cNvPr id="8" name="Text 6"/>
          <p:cNvSpPr/>
          <p:nvPr/>
        </p:nvSpPr>
        <p:spPr>
          <a:xfrm>
            <a:off x="6407825" y="4320778"/>
            <a:ext cx="1680686"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Roll Number</a:t>
            </a:r>
            <a:endParaRPr lang="en-US" sz="1750" dirty="0"/>
          </a:p>
        </p:txBody>
      </p:sp>
      <p:sp>
        <p:nvSpPr>
          <p:cNvPr id="9" name="Shape 7"/>
          <p:cNvSpPr/>
          <p:nvPr/>
        </p:nvSpPr>
        <p:spPr>
          <a:xfrm>
            <a:off x="833199" y="4817031"/>
            <a:ext cx="7477601" cy="637103"/>
          </a:xfrm>
          <a:prstGeom prst="rect">
            <a:avLst/>
          </a:prstGeom>
          <a:solidFill>
            <a:srgbClr val="2F3343"/>
          </a:solidFill>
          <a:ln/>
        </p:spPr>
        <p:txBody>
          <a:bodyPr/>
          <a:lstStyle/>
          <a:p>
            <a:endParaRPr lang="en-IN"/>
          </a:p>
        </p:txBody>
      </p:sp>
      <p:sp>
        <p:nvSpPr>
          <p:cNvPr id="10" name="Text 8"/>
          <p:cNvSpPr/>
          <p:nvPr/>
        </p:nvSpPr>
        <p:spPr>
          <a:xfrm>
            <a:off x="1055370" y="4957882"/>
            <a:ext cx="2803088"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Rutuja Ulpe</a:t>
            </a:r>
            <a:endParaRPr lang="en-US" sz="1750" dirty="0"/>
          </a:p>
        </p:txBody>
      </p:sp>
      <p:sp>
        <p:nvSpPr>
          <p:cNvPr id="11" name="Text 9"/>
          <p:cNvSpPr/>
          <p:nvPr/>
        </p:nvSpPr>
        <p:spPr>
          <a:xfrm>
            <a:off x="4310420" y="4957882"/>
            <a:ext cx="1645444"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22220148</a:t>
            </a:r>
            <a:endParaRPr lang="en-US" sz="1750" dirty="0"/>
          </a:p>
        </p:txBody>
      </p:sp>
      <p:sp>
        <p:nvSpPr>
          <p:cNvPr id="12" name="Text 10"/>
          <p:cNvSpPr/>
          <p:nvPr/>
        </p:nvSpPr>
        <p:spPr>
          <a:xfrm>
            <a:off x="6407825" y="4957882"/>
            <a:ext cx="1680686"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373071</a:t>
            </a:r>
            <a:endParaRPr lang="en-US" sz="1750" dirty="0"/>
          </a:p>
        </p:txBody>
      </p:sp>
      <p:sp>
        <p:nvSpPr>
          <p:cNvPr id="13" name="Text 11"/>
          <p:cNvSpPr/>
          <p:nvPr/>
        </p:nvSpPr>
        <p:spPr>
          <a:xfrm>
            <a:off x="1055370" y="5594985"/>
            <a:ext cx="2803088"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Mrudula Wakodkar</a:t>
            </a:r>
            <a:endParaRPr lang="en-US" sz="1750" dirty="0"/>
          </a:p>
        </p:txBody>
      </p:sp>
      <p:sp>
        <p:nvSpPr>
          <p:cNvPr id="14" name="Text 12"/>
          <p:cNvSpPr/>
          <p:nvPr/>
        </p:nvSpPr>
        <p:spPr>
          <a:xfrm>
            <a:off x="4310420" y="5594985"/>
            <a:ext cx="1645444"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22220203</a:t>
            </a:r>
            <a:endParaRPr lang="en-US" sz="1750" dirty="0"/>
          </a:p>
        </p:txBody>
      </p:sp>
      <p:sp>
        <p:nvSpPr>
          <p:cNvPr id="15" name="Text 13"/>
          <p:cNvSpPr/>
          <p:nvPr/>
        </p:nvSpPr>
        <p:spPr>
          <a:xfrm>
            <a:off x="6407825" y="5594985"/>
            <a:ext cx="1680686"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373072</a:t>
            </a:r>
            <a:endParaRPr lang="en-US" sz="1750" dirty="0"/>
          </a:p>
        </p:txBody>
      </p:sp>
      <p:sp>
        <p:nvSpPr>
          <p:cNvPr id="16" name="Shape 14"/>
          <p:cNvSpPr/>
          <p:nvPr/>
        </p:nvSpPr>
        <p:spPr>
          <a:xfrm>
            <a:off x="833199" y="6091238"/>
            <a:ext cx="7477601" cy="637103"/>
          </a:xfrm>
          <a:prstGeom prst="rect">
            <a:avLst/>
          </a:prstGeom>
          <a:solidFill>
            <a:srgbClr val="2F3343"/>
          </a:solidFill>
          <a:ln/>
        </p:spPr>
        <p:txBody>
          <a:bodyPr/>
          <a:lstStyle/>
          <a:p>
            <a:endParaRPr lang="en-IN"/>
          </a:p>
        </p:txBody>
      </p:sp>
      <p:sp>
        <p:nvSpPr>
          <p:cNvPr id="17" name="Text 15"/>
          <p:cNvSpPr/>
          <p:nvPr/>
        </p:nvSpPr>
        <p:spPr>
          <a:xfrm>
            <a:off x="1055370" y="6232088"/>
            <a:ext cx="2803088"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Gaurav Lokhande</a:t>
            </a:r>
            <a:endParaRPr lang="en-US" sz="1750" dirty="0"/>
          </a:p>
        </p:txBody>
      </p:sp>
      <p:sp>
        <p:nvSpPr>
          <p:cNvPr id="18" name="Text 16"/>
          <p:cNvSpPr/>
          <p:nvPr/>
        </p:nvSpPr>
        <p:spPr>
          <a:xfrm>
            <a:off x="4310420" y="6232088"/>
            <a:ext cx="1645444"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22220310</a:t>
            </a:r>
            <a:endParaRPr lang="en-US" sz="1750" dirty="0"/>
          </a:p>
        </p:txBody>
      </p:sp>
      <p:sp>
        <p:nvSpPr>
          <p:cNvPr id="19" name="Text 17"/>
          <p:cNvSpPr/>
          <p:nvPr/>
        </p:nvSpPr>
        <p:spPr>
          <a:xfrm>
            <a:off x="6407825" y="6232088"/>
            <a:ext cx="1680686"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373077</a:t>
            </a:r>
            <a:endParaRPr lang="en-US" sz="1750" dirty="0"/>
          </a:p>
        </p:txBody>
      </p:sp>
      <p:sp>
        <p:nvSpPr>
          <p:cNvPr id="20" name="Text 18"/>
          <p:cNvSpPr/>
          <p:nvPr/>
        </p:nvSpPr>
        <p:spPr>
          <a:xfrm>
            <a:off x="1055370" y="6869192"/>
            <a:ext cx="2803088"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Ramakant Tati</a:t>
            </a:r>
            <a:endParaRPr lang="en-US" sz="1750" dirty="0"/>
          </a:p>
        </p:txBody>
      </p:sp>
      <p:sp>
        <p:nvSpPr>
          <p:cNvPr id="21" name="Text 19"/>
          <p:cNvSpPr/>
          <p:nvPr/>
        </p:nvSpPr>
        <p:spPr>
          <a:xfrm>
            <a:off x="4310420" y="6869192"/>
            <a:ext cx="1645444"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22220286</a:t>
            </a:r>
            <a:endParaRPr lang="en-US" sz="1750" dirty="0"/>
          </a:p>
        </p:txBody>
      </p:sp>
      <p:sp>
        <p:nvSpPr>
          <p:cNvPr id="22" name="Text 20"/>
          <p:cNvSpPr/>
          <p:nvPr/>
        </p:nvSpPr>
        <p:spPr>
          <a:xfrm>
            <a:off x="6407825" y="6869192"/>
            <a:ext cx="1680686"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373076</a:t>
            </a:r>
            <a:endParaRPr lang="en-US" sz="1750" dirty="0"/>
          </a:p>
        </p:txBody>
      </p:sp>
      <p:pic>
        <p:nvPicPr>
          <p:cNvPr id="23"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29600"/>
          </a:xfrm>
          <a:prstGeom prst="rect">
            <a:avLst/>
          </a:prstGeom>
          <a:solidFill>
            <a:srgbClr val="252833"/>
          </a:solidFill>
          <a:ln/>
        </p:spPr>
        <p:txBody>
          <a:bodyPr/>
          <a:lstStyle/>
          <a:p>
            <a:endParaRPr lang="en-IN"/>
          </a:p>
        </p:txBody>
      </p:sp>
      <p:sp>
        <p:nvSpPr>
          <p:cNvPr id="4" name="Text 2"/>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Conclusion</a:t>
            </a:r>
            <a:endParaRPr lang="en-US" sz="4374" dirty="0"/>
          </a:p>
        </p:txBody>
      </p:sp>
      <p:sp>
        <p:nvSpPr>
          <p:cNvPr id="5"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Lane line detection plays a crucial role in improving road safety and enabling advanced autonomous driving technology. Through continuous advancements and novel approaches, we can achieve more accurate, robust, and adaptable lane line detection systems.</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29600"/>
          </a:xfrm>
          <a:prstGeom prst="rect">
            <a:avLst/>
          </a:prstGeom>
          <a:solidFill>
            <a:srgbClr val="252833"/>
          </a:solidFill>
          <a:ln/>
        </p:spPr>
        <p:txBody>
          <a:bodyPr/>
          <a:lstStyle/>
          <a:p>
            <a:endParaRPr lang="en-IN"/>
          </a:p>
        </p:txBody>
      </p:sp>
      <p:sp>
        <p:nvSpPr>
          <p:cNvPr id="4" name="Text 2"/>
          <p:cNvSpPr/>
          <p:nvPr/>
        </p:nvSpPr>
        <p:spPr>
          <a:xfrm>
            <a:off x="833199" y="3023473"/>
            <a:ext cx="4443889"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References</a:t>
            </a:r>
            <a:endParaRPr lang="en-US" sz="4374" dirty="0"/>
          </a:p>
        </p:txBody>
      </p:sp>
      <p:sp>
        <p:nvSpPr>
          <p:cNvPr id="5" name="Text 3"/>
          <p:cNvSpPr/>
          <p:nvPr/>
        </p:nvSpPr>
        <p:spPr>
          <a:xfrm>
            <a:off x="1188601" y="4051102"/>
            <a:ext cx="7122200" cy="710803"/>
          </a:xfrm>
          <a:prstGeom prst="rect">
            <a:avLst/>
          </a:prstGeom>
          <a:noFill/>
          <a:ln/>
        </p:spPr>
        <p:txBody>
          <a:bodyPr wrap="square" rtlCol="0" anchor="t"/>
          <a:lstStyle/>
          <a:p>
            <a:pPr marL="342900" indent="-342900" algn="l">
              <a:lnSpc>
                <a:spcPts val="2799"/>
              </a:lnSpc>
              <a:buSzPct val="100000"/>
              <a:buChar char="•"/>
            </a:pPr>
            <a:r>
              <a:rPr lang="en-US" sz="1750" u="sng" dirty="0">
                <a:solidFill>
                  <a:srgbClr val="6EB9FC"/>
                </a:solidFill>
                <a:latin typeface="Source Sans Pro" pitchFamily="34" charset="0"/>
                <a:ea typeface="Source Sans Pro" pitchFamily="34" charset="-122"/>
                <a:cs typeface="Source Sans Pro" pitchFamily="34" charset="-120"/>
                <a:hlinkClick r:id="rId3">
                  <a:extLst>
                    <a:ext uri="{A12FA001-AC4F-418D-AE19-62706E023703}">
                      <ahyp:hlinkClr xmlns:ahyp="http://schemas.microsoft.com/office/drawing/2018/hyperlinkcolor" val="tx"/>
                    </a:ext>
                  </a:extLst>
                </a:hlinkClick>
              </a:rPr>
              <a:t>Road Lane-Lines Detection in Real-Time for Advanced Driving Assistance Systems</a:t>
            </a:r>
            <a:endParaRPr lang="en-US" sz="1750" dirty="0"/>
          </a:p>
        </p:txBody>
      </p:sp>
      <p:sp>
        <p:nvSpPr>
          <p:cNvPr id="6" name="Text 4"/>
          <p:cNvSpPr/>
          <p:nvPr/>
        </p:nvSpPr>
        <p:spPr>
          <a:xfrm>
            <a:off x="1188601" y="4850725"/>
            <a:ext cx="7122200" cy="355402"/>
          </a:xfrm>
          <a:prstGeom prst="rect">
            <a:avLst/>
          </a:prstGeom>
          <a:noFill/>
          <a:ln/>
        </p:spPr>
        <p:txBody>
          <a:bodyPr wrap="none" rtlCol="0" anchor="t"/>
          <a:lstStyle/>
          <a:p>
            <a:pPr marL="342900" indent="-342900" algn="l">
              <a:lnSpc>
                <a:spcPts val="2799"/>
              </a:lnSpc>
              <a:buSzPct val="100000"/>
              <a:buChar char="•"/>
            </a:pPr>
            <a:r>
              <a:rPr lang="en-US" sz="1750" u="sng" dirty="0">
                <a:solidFill>
                  <a:srgbClr val="6EB9FC"/>
                </a:solidFill>
                <a:latin typeface="Source Sans Pro" pitchFamily="34" charset="0"/>
                <a:ea typeface="Source Sans Pro" pitchFamily="34" charset="-122"/>
                <a:cs typeface="Source Sans Pro" pitchFamily="34" charset="-120"/>
                <a:hlinkClick r:id="rId4">
                  <a:extLst>
                    <a:ext uri="{A12FA001-AC4F-418D-AE19-62706E023703}">
                      <ahyp:hlinkClr xmlns:ahyp="http://schemas.microsoft.com/office/drawing/2018/hyperlinkcolor" val="tx"/>
                    </a:ext>
                  </a:extLst>
                </a:hlinkClick>
              </a:rPr>
              <a:t>Lane Detection Techniques using Image Processing</a:t>
            </a:r>
            <a:endParaRPr lang="en-US" sz="1750" dirty="0"/>
          </a:p>
        </p:txBody>
      </p:sp>
      <p:pic>
        <p:nvPicPr>
          <p:cNvPr id="7" name="Image 0" descr="preencoded.png"/>
          <p:cNvPicPr>
            <a:picLocks noChangeAspect="1"/>
          </p:cNvPicPr>
          <p:nvPr/>
        </p:nvPicPr>
        <p:blipFill>
          <a:blip r:embed="rId5"/>
          <a:stretch>
            <a:fillRect/>
          </a:stretch>
        </p:blipFill>
        <p:spPr>
          <a:xfrm>
            <a:off x="9144000" y="0"/>
            <a:ext cx="5486400"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29600"/>
          </a:xfrm>
          <a:prstGeom prst="rect">
            <a:avLst/>
          </a:prstGeom>
          <a:solidFill>
            <a:srgbClr val="252833"/>
          </a:solidFill>
          <a:ln/>
        </p:spPr>
        <p:txBody>
          <a:bodyPr/>
          <a:lstStyle/>
          <a:p>
            <a:endParaRPr lang="en-IN"/>
          </a:p>
        </p:txBody>
      </p:sp>
      <p:sp>
        <p:nvSpPr>
          <p:cNvPr id="4" name="Text 2"/>
          <p:cNvSpPr/>
          <p:nvPr/>
        </p:nvSpPr>
        <p:spPr>
          <a:xfrm>
            <a:off x="6319599" y="2765227"/>
            <a:ext cx="4443889"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Thank You!</a:t>
            </a:r>
            <a:endParaRPr lang="en-US" sz="4374" dirty="0"/>
          </a:p>
        </p:txBody>
      </p:sp>
      <p:sp>
        <p:nvSpPr>
          <p:cNvPr id="5" name="Text 3"/>
          <p:cNvSpPr/>
          <p:nvPr/>
        </p:nvSpPr>
        <p:spPr>
          <a:xfrm>
            <a:off x="6319599" y="3792855"/>
            <a:ext cx="7477601" cy="1421606"/>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We would like to express our gratitude for your time and attention. Your support and interest in our project are greatly appreciated. If you have any further questions or would like to learn more, please don't hesitate to reach out to us. Thank you once again!</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29600"/>
          </a:xfrm>
          <a:prstGeom prst="rect">
            <a:avLst/>
          </a:prstGeom>
          <a:solidFill>
            <a:srgbClr val="252833"/>
          </a:solidFill>
          <a:ln/>
        </p:spPr>
        <p:txBody>
          <a:bodyPr/>
          <a:lstStyle/>
          <a:p>
            <a:endParaRPr lang="en-IN"/>
          </a:p>
        </p:txBody>
      </p:sp>
      <p:sp>
        <p:nvSpPr>
          <p:cNvPr id="4" name="Text 2"/>
          <p:cNvSpPr/>
          <p:nvPr/>
        </p:nvSpPr>
        <p:spPr>
          <a:xfrm>
            <a:off x="6319599" y="2534722"/>
            <a:ext cx="4443889"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Introduction</a:t>
            </a:r>
            <a:endParaRPr lang="en-US" sz="4374" dirty="0"/>
          </a:p>
        </p:txBody>
      </p:sp>
      <p:sp>
        <p:nvSpPr>
          <p:cNvPr id="5" name="Text 3"/>
          <p:cNvSpPr/>
          <p:nvPr/>
        </p:nvSpPr>
        <p:spPr>
          <a:xfrm>
            <a:off x="6319599" y="3562350"/>
            <a:ext cx="7477601" cy="2132409"/>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Welcome to our presentation on Lane Line Detection! In this project, we focus on developing advanced algorithms and techniques to accurately detect and identify lane lines on roads. Our goal is to enable safer and more efficient driving experiences, paving the way for autonomous vehicles and driver-assistance systems. Join us as we explore the fascinating world of lane line detection and its wide-ranging applications.</a:t>
            </a:r>
            <a:endParaRPr lang="en-US" sz="1750" dirty="0"/>
          </a:p>
        </p:txBody>
      </p:sp>
      <p:pic>
        <p:nvPicPr>
          <p:cNvPr id="6" name="Image 0" descr="preencoded.png"/>
          <p:cNvPicPr>
            <a:picLocks noChangeAspect="1"/>
          </p:cNvPicPr>
          <p:nvPr/>
        </p:nvPicPr>
        <p:blipFill>
          <a:blip r:embed="rId3"/>
          <a:stretch>
            <a:fillRect/>
          </a:stretch>
        </p:blipFill>
        <p:spPr>
          <a:xfrm>
            <a:off x="0" y="11151"/>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32100"/>
          </a:xfrm>
          <a:prstGeom prst="rect">
            <a:avLst/>
          </a:prstGeom>
          <a:solidFill>
            <a:srgbClr val="252833"/>
          </a:solidFill>
          <a:ln/>
        </p:spPr>
        <p:txBody>
          <a:bodyPr/>
          <a:lstStyle/>
          <a:p>
            <a:endParaRPr lang="en-IN"/>
          </a:p>
        </p:txBody>
      </p:sp>
      <p:sp>
        <p:nvSpPr>
          <p:cNvPr id="4" name="Text 2"/>
          <p:cNvSpPr/>
          <p:nvPr/>
        </p:nvSpPr>
        <p:spPr>
          <a:xfrm>
            <a:off x="2885718" y="3021806"/>
            <a:ext cx="3963233" cy="619244"/>
          </a:xfrm>
          <a:prstGeom prst="rect">
            <a:avLst/>
          </a:prstGeom>
          <a:noFill/>
          <a:ln/>
        </p:spPr>
        <p:txBody>
          <a:bodyPr wrap="none" rtlCol="0" anchor="t"/>
          <a:lstStyle/>
          <a:p>
            <a:pPr marL="0" indent="0">
              <a:lnSpc>
                <a:spcPts val="4876"/>
              </a:lnSpc>
              <a:buNone/>
            </a:pPr>
            <a:r>
              <a:rPr lang="en-US" sz="3901" dirty="0">
                <a:solidFill>
                  <a:srgbClr val="6EB9FC"/>
                </a:solidFill>
                <a:latin typeface="Lora" pitchFamily="34" charset="0"/>
                <a:ea typeface="Lora" pitchFamily="34" charset="-122"/>
                <a:cs typeface="Lora" pitchFamily="34" charset="-120"/>
              </a:rPr>
              <a:t>Objective</a:t>
            </a:r>
            <a:endParaRPr lang="en-US" sz="3901" dirty="0"/>
          </a:p>
        </p:txBody>
      </p:sp>
      <p:sp>
        <p:nvSpPr>
          <p:cNvPr id="5" name="Shape 3"/>
          <p:cNvSpPr/>
          <p:nvPr/>
        </p:nvSpPr>
        <p:spPr>
          <a:xfrm>
            <a:off x="2885718" y="3938230"/>
            <a:ext cx="2820948" cy="3749040"/>
          </a:xfrm>
          <a:prstGeom prst="roundRect">
            <a:avLst>
              <a:gd name="adj" fmla="val 2107"/>
            </a:avLst>
          </a:prstGeom>
          <a:solidFill>
            <a:srgbClr val="2F3343"/>
          </a:solidFill>
          <a:ln/>
        </p:spPr>
        <p:txBody>
          <a:bodyPr/>
          <a:lstStyle/>
          <a:p>
            <a:endParaRPr lang="en-IN"/>
          </a:p>
        </p:txBody>
      </p:sp>
      <p:sp>
        <p:nvSpPr>
          <p:cNvPr id="6" name="Text 4"/>
          <p:cNvSpPr/>
          <p:nvPr/>
        </p:nvSpPr>
        <p:spPr>
          <a:xfrm>
            <a:off x="3083838" y="4136350"/>
            <a:ext cx="2424708" cy="619125"/>
          </a:xfrm>
          <a:prstGeom prst="rect">
            <a:avLst/>
          </a:prstGeom>
          <a:noFill/>
          <a:ln/>
        </p:spPr>
        <p:txBody>
          <a:bodyPr wrap="square" rtlCol="0" anchor="t"/>
          <a:lstStyle/>
          <a:p>
            <a:pPr marL="0" indent="0">
              <a:lnSpc>
                <a:spcPts val="2438"/>
              </a:lnSpc>
              <a:buNone/>
            </a:pPr>
            <a:r>
              <a:rPr lang="en-US" sz="1950" dirty="0">
                <a:solidFill>
                  <a:srgbClr val="6EB9FC"/>
                </a:solidFill>
                <a:latin typeface="Lora" pitchFamily="34" charset="0"/>
                <a:ea typeface="Lora" pitchFamily="34" charset="-122"/>
                <a:cs typeface="Lora" pitchFamily="34" charset="-120"/>
              </a:rPr>
              <a:t>Precise Lane Identification</a:t>
            </a:r>
            <a:endParaRPr lang="en-US" sz="1950" dirty="0"/>
          </a:p>
        </p:txBody>
      </p:sp>
      <p:sp>
        <p:nvSpPr>
          <p:cNvPr id="7" name="Text 5"/>
          <p:cNvSpPr/>
          <p:nvPr/>
        </p:nvSpPr>
        <p:spPr>
          <a:xfrm>
            <a:off x="3083838" y="4953595"/>
            <a:ext cx="2424708" cy="2535555"/>
          </a:xfrm>
          <a:prstGeom prst="rect">
            <a:avLst/>
          </a:prstGeom>
          <a:noFill/>
          <a:ln/>
        </p:spPr>
        <p:txBody>
          <a:bodyPr wrap="square" rtlCol="0" anchor="t"/>
          <a:lstStyle/>
          <a:p>
            <a:pPr marL="0" indent="0">
              <a:lnSpc>
                <a:spcPts val="2497"/>
              </a:lnSpc>
              <a:buNone/>
            </a:pPr>
            <a:r>
              <a:rPr lang="en-US" sz="1560" dirty="0">
                <a:solidFill>
                  <a:srgbClr val="D6E5EF"/>
                </a:solidFill>
                <a:latin typeface="Source Sans Pro" pitchFamily="34" charset="0"/>
                <a:ea typeface="Source Sans Pro" pitchFamily="34" charset="-122"/>
                <a:cs typeface="Source Sans Pro" pitchFamily="34" charset="-120"/>
              </a:rPr>
              <a:t>The primary objective is to accurately detect and identify lane lines on roads, enabling various applications like autonomous driving and advanced driver-assistance systems.</a:t>
            </a:r>
            <a:endParaRPr lang="en-US" sz="1560" dirty="0"/>
          </a:p>
        </p:txBody>
      </p:sp>
      <p:sp>
        <p:nvSpPr>
          <p:cNvPr id="8" name="Shape 6"/>
          <p:cNvSpPr/>
          <p:nvPr/>
        </p:nvSpPr>
        <p:spPr>
          <a:xfrm>
            <a:off x="5904786" y="3938230"/>
            <a:ext cx="2820948" cy="3749040"/>
          </a:xfrm>
          <a:prstGeom prst="roundRect">
            <a:avLst>
              <a:gd name="adj" fmla="val 2107"/>
            </a:avLst>
          </a:prstGeom>
          <a:solidFill>
            <a:srgbClr val="2F3343"/>
          </a:solidFill>
          <a:ln/>
        </p:spPr>
        <p:txBody>
          <a:bodyPr/>
          <a:lstStyle/>
          <a:p>
            <a:endParaRPr lang="en-IN"/>
          </a:p>
        </p:txBody>
      </p:sp>
      <p:sp>
        <p:nvSpPr>
          <p:cNvPr id="9" name="Text 7"/>
          <p:cNvSpPr/>
          <p:nvPr/>
        </p:nvSpPr>
        <p:spPr>
          <a:xfrm>
            <a:off x="6102906" y="4136350"/>
            <a:ext cx="2424708" cy="619125"/>
          </a:xfrm>
          <a:prstGeom prst="rect">
            <a:avLst/>
          </a:prstGeom>
          <a:noFill/>
          <a:ln/>
        </p:spPr>
        <p:txBody>
          <a:bodyPr wrap="square" rtlCol="0" anchor="t"/>
          <a:lstStyle/>
          <a:p>
            <a:pPr marL="0" indent="0">
              <a:lnSpc>
                <a:spcPts val="2438"/>
              </a:lnSpc>
              <a:buNone/>
            </a:pPr>
            <a:r>
              <a:rPr lang="en-US" sz="1950" dirty="0">
                <a:solidFill>
                  <a:srgbClr val="6EB9FC"/>
                </a:solidFill>
                <a:latin typeface="Lora" pitchFamily="34" charset="0"/>
                <a:ea typeface="Lora" pitchFamily="34" charset="-122"/>
                <a:cs typeface="Lora" pitchFamily="34" charset="-120"/>
              </a:rPr>
              <a:t>Real-time Processing</a:t>
            </a:r>
            <a:endParaRPr lang="en-US" sz="1950" dirty="0"/>
          </a:p>
        </p:txBody>
      </p:sp>
      <p:sp>
        <p:nvSpPr>
          <p:cNvPr id="10" name="Text 8"/>
          <p:cNvSpPr/>
          <p:nvPr/>
        </p:nvSpPr>
        <p:spPr>
          <a:xfrm>
            <a:off x="6102906" y="4953595"/>
            <a:ext cx="2424708" cy="2218611"/>
          </a:xfrm>
          <a:prstGeom prst="rect">
            <a:avLst/>
          </a:prstGeom>
          <a:noFill/>
          <a:ln/>
        </p:spPr>
        <p:txBody>
          <a:bodyPr wrap="square" rtlCol="0" anchor="t"/>
          <a:lstStyle/>
          <a:p>
            <a:pPr marL="0" indent="0">
              <a:lnSpc>
                <a:spcPts val="2497"/>
              </a:lnSpc>
              <a:buNone/>
            </a:pPr>
            <a:r>
              <a:rPr lang="en-US" sz="1560" dirty="0">
                <a:solidFill>
                  <a:srgbClr val="D6E5EF"/>
                </a:solidFill>
                <a:latin typeface="Source Sans Pro" pitchFamily="34" charset="0"/>
                <a:ea typeface="Source Sans Pro" pitchFamily="34" charset="-122"/>
                <a:cs typeface="Source Sans Pro" pitchFamily="34" charset="-120"/>
              </a:rPr>
              <a:t>Efficiency is crucial! The goal is to achieve real-time processing, allowing lane line detection to be performed in real-world scenarios without noticeable delays.</a:t>
            </a:r>
            <a:endParaRPr lang="en-US" sz="1560" dirty="0"/>
          </a:p>
        </p:txBody>
      </p:sp>
      <p:sp>
        <p:nvSpPr>
          <p:cNvPr id="11" name="Shape 9"/>
          <p:cNvSpPr/>
          <p:nvPr/>
        </p:nvSpPr>
        <p:spPr>
          <a:xfrm>
            <a:off x="8923853" y="3938230"/>
            <a:ext cx="2820948" cy="3749040"/>
          </a:xfrm>
          <a:prstGeom prst="roundRect">
            <a:avLst>
              <a:gd name="adj" fmla="val 2107"/>
            </a:avLst>
          </a:prstGeom>
          <a:solidFill>
            <a:srgbClr val="2F3343"/>
          </a:solidFill>
          <a:ln/>
        </p:spPr>
        <p:txBody>
          <a:bodyPr/>
          <a:lstStyle/>
          <a:p>
            <a:endParaRPr lang="en-IN"/>
          </a:p>
        </p:txBody>
      </p:sp>
      <p:sp>
        <p:nvSpPr>
          <p:cNvPr id="12" name="Text 10"/>
          <p:cNvSpPr/>
          <p:nvPr/>
        </p:nvSpPr>
        <p:spPr>
          <a:xfrm>
            <a:off x="9121973" y="4136350"/>
            <a:ext cx="1981557" cy="309563"/>
          </a:xfrm>
          <a:prstGeom prst="rect">
            <a:avLst/>
          </a:prstGeom>
          <a:noFill/>
          <a:ln/>
        </p:spPr>
        <p:txBody>
          <a:bodyPr wrap="none" rtlCol="0" anchor="t"/>
          <a:lstStyle/>
          <a:p>
            <a:pPr marL="0" indent="0">
              <a:lnSpc>
                <a:spcPts val="2438"/>
              </a:lnSpc>
              <a:buNone/>
            </a:pPr>
            <a:r>
              <a:rPr lang="en-US" sz="1950" dirty="0">
                <a:solidFill>
                  <a:srgbClr val="6EB9FC"/>
                </a:solidFill>
                <a:latin typeface="Lora" pitchFamily="34" charset="0"/>
                <a:ea typeface="Lora" pitchFamily="34" charset="-122"/>
                <a:cs typeface="Lora" pitchFamily="34" charset="-120"/>
              </a:rPr>
              <a:t>Robustness</a:t>
            </a:r>
            <a:endParaRPr lang="en-US" sz="1950" dirty="0"/>
          </a:p>
        </p:txBody>
      </p:sp>
      <p:sp>
        <p:nvSpPr>
          <p:cNvPr id="13" name="Text 11"/>
          <p:cNvSpPr/>
          <p:nvPr/>
        </p:nvSpPr>
        <p:spPr>
          <a:xfrm>
            <a:off x="9121973" y="4644033"/>
            <a:ext cx="2424708" cy="2218611"/>
          </a:xfrm>
          <a:prstGeom prst="rect">
            <a:avLst/>
          </a:prstGeom>
          <a:noFill/>
          <a:ln/>
        </p:spPr>
        <p:txBody>
          <a:bodyPr wrap="square" rtlCol="0" anchor="t"/>
          <a:lstStyle/>
          <a:p>
            <a:pPr marL="0" indent="0">
              <a:lnSpc>
                <a:spcPts val="2497"/>
              </a:lnSpc>
              <a:buNone/>
            </a:pPr>
            <a:r>
              <a:rPr lang="en-US" sz="1560" dirty="0">
                <a:solidFill>
                  <a:srgbClr val="D6E5EF"/>
                </a:solidFill>
                <a:latin typeface="Source Sans Pro" pitchFamily="34" charset="0"/>
                <a:ea typeface="Source Sans Pro" pitchFamily="34" charset="-122"/>
                <a:cs typeface="Source Sans Pro" pitchFamily="34" charset="-120"/>
              </a:rPr>
              <a:t>Handling various challenging conditions such as different lighting conditions, road environments, and inclement weather is a key objective to ensure reliable detection.</a:t>
            </a:r>
            <a:endParaRPr lang="en-US" sz="1560" dirty="0"/>
          </a:p>
        </p:txBody>
      </p:sp>
      <p:pic>
        <p:nvPicPr>
          <p:cNvPr id="14" name="Image 0" descr="preencoded.png"/>
          <p:cNvPicPr>
            <a:picLocks noChangeAspect="1"/>
          </p:cNvPicPr>
          <p:nvPr/>
        </p:nvPicPr>
        <p:blipFill>
          <a:blip r:embed="rId3"/>
          <a:stretch>
            <a:fillRect/>
          </a:stretch>
        </p:blipFill>
        <p:spPr>
          <a:xfrm>
            <a:off x="0" y="0"/>
            <a:ext cx="14630400" cy="247697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29600"/>
          </a:xfrm>
          <a:prstGeom prst="rect">
            <a:avLst/>
          </a:prstGeom>
          <a:solidFill>
            <a:srgbClr val="252833"/>
          </a:solidFill>
          <a:ln/>
        </p:spPr>
        <p:txBody>
          <a:bodyPr/>
          <a:lstStyle/>
          <a:p>
            <a:endParaRPr lang="en-IN"/>
          </a:p>
        </p:txBody>
      </p:sp>
      <p:sp>
        <p:nvSpPr>
          <p:cNvPr id="4" name="Text 2"/>
          <p:cNvSpPr/>
          <p:nvPr/>
        </p:nvSpPr>
        <p:spPr>
          <a:xfrm>
            <a:off x="2348389" y="952024"/>
            <a:ext cx="9933503" cy="1666399"/>
          </a:xfrm>
          <a:prstGeom prst="rect">
            <a:avLst/>
          </a:prstGeom>
          <a:noFill/>
          <a:ln/>
        </p:spPr>
        <p:txBody>
          <a:bodyPr wrap="square" rtlCol="0" anchor="t"/>
          <a:lstStyle/>
          <a:p>
            <a:pPr marL="0" indent="0">
              <a:lnSpc>
                <a:spcPts val="6561"/>
              </a:lnSpc>
              <a:buNone/>
            </a:pPr>
            <a:r>
              <a:rPr lang="en-US" sz="5249" dirty="0">
                <a:solidFill>
                  <a:srgbClr val="6EB9FC"/>
                </a:solidFill>
                <a:latin typeface="Lora" pitchFamily="34" charset="0"/>
                <a:ea typeface="Lora" pitchFamily="34" charset="-122"/>
                <a:cs typeface="Lora" pitchFamily="34" charset="-120"/>
              </a:rPr>
              <a:t>Challenges Faced During Lane Line Detection</a:t>
            </a:r>
            <a:endParaRPr lang="en-US" sz="5249" dirty="0"/>
          </a:p>
        </p:txBody>
      </p:sp>
      <p:sp>
        <p:nvSpPr>
          <p:cNvPr id="5" name="Text 3"/>
          <p:cNvSpPr/>
          <p:nvPr/>
        </p:nvSpPr>
        <p:spPr>
          <a:xfrm>
            <a:off x="2348389" y="3062764"/>
            <a:ext cx="9933503"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While lane line detection can be a powerful tool, it comes with its own set of challenges. In this presentation, we will explore some of the most common challenges faced during lane line detection and how they can be overcome.</a:t>
            </a:r>
            <a:endParaRPr lang="en-US" sz="1750" dirty="0"/>
          </a:p>
        </p:txBody>
      </p:sp>
      <p:sp>
        <p:nvSpPr>
          <p:cNvPr id="6" name="Text 4"/>
          <p:cNvSpPr/>
          <p:nvPr/>
        </p:nvSpPr>
        <p:spPr>
          <a:xfrm>
            <a:off x="2348389" y="4378881"/>
            <a:ext cx="9933503" cy="355402"/>
          </a:xfrm>
          <a:prstGeom prst="rect">
            <a:avLst/>
          </a:prstGeom>
          <a:noFill/>
          <a:ln/>
        </p:spPr>
        <p:txBody>
          <a:bodyPr wrap="non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Some of the challenges that we will cover include:</a:t>
            </a:r>
            <a:endParaRPr lang="en-US" sz="1750" dirty="0"/>
          </a:p>
        </p:txBody>
      </p:sp>
      <p:sp>
        <p:nvSpPr>
          <p:cNvPr id="7" name="Text 5"/>
          <p:cNvSpPr/>
          <p:nvPr/>
        </p:nvSpPr>
        <p:spPr>
          <a:xfrm>
            <a:off x="2703790" y="4984194"/>
            <a:ext cx="9578102"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6E5EF"/>
                </a:solidFill>
                <a:latin typeface="Source Sans Pro" pitchFamily="34" charset="0"/>
                <a:ea typeface="Source Sans Pro" pitchFamily="34" charset="-122"/>
                <a:cs typeface="Source Sans Pro" pitchFamily="34" charset="-120"/>
              </a:rPr>
              <a:t>Dealing with poor lighting conditions</a:t>
            </a:r>
            <a:endParaRPr lang="en-US" sz="1750" dirty="0"/>
          </a:p>
        </p:txBody>
      </p:sp>
      <p:sp>
        <p:nvSpPr>
          <p:cNvPr id="8" name="Text 6"/>
          <p:cNvSpPr/>
          <p:nvPr/>
        </p:nvSpPr>
        <p:spPr>
          <a:xfrm>
            <a:off x="2703790" y="5428417"/>
            <a:ext cx="9578102"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6E5EF"/>
                </a:solidFill>
                <a:latin typeface="Source Sans Pro" pitchFamily="34" charset="0"/>
                <a:ea typeface="Source Sans Pro" pitchFamily="34" charset="-122"/>
                <a:cs typeface="Source Sans Pro" pitchFamily="34" charset="-120"/>
              </a:rPr>
              <a:t>Handling curved roads</a:t>
            </a:r>
            <a:endParaRPr lang="en-US" sz="1750" dirty="0"/>
          </a:p>
        </p:txBody>
      </p:sp>
      <p:sp>
        <p:nvSpPr>
          <p:cNvPr id="9" name="Text 7"/>
          <p:cNvSpPr/>
          <p:nvPr/>
        </p:nvSpPr>
        <p:spPr>
          <a:xfrm>
            <a:off x="2703790" y="5872639"/>
            <a:ext cx="9578102"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6E5EF"/>
                </a:solidFill>
                <a:latin typeface="Source Sans Pro" pitchFamily="34" charset="0"/>
                <a:ea typeface="Source Sans Pro" pitchFamily="34" charset="-122"/>
                <a:cs typeface="Source Sans Pro" pitchFamily="34" charset="-120"/>
              </a:rPr>
              <a:t>Detecting lane lines in adverse weather conditions</a:t>
            </a:r>
            <a:endParaRPr lang="en-US" sz="1750" dirty="0"/>
          </a:p>
        </p:txBody>
      </p:sp>
      <p:sp>
        <p:nvSpPr>
          <p:cNvPr id="10" name="Text 8"/>
          <p:cNvSpPr/>
          <p:nvPr/>
        </p:nvSpPr>
        <p:spPr>
          <a:xfrm>
            <a:off x="2703790" y="6316861"/>
            <a:ext cx="9578102"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6E5EF"/>
                </a:solidFill>
                <a:latin typeface="Source Sans Pro" pitchFamily="34" charset="0"/>
                <a:ea typeface="Source Sans Pro" pitchFamily="34" charset="-122"/>
                <a:cs typeface="Source Sans Pro" pitchFamily="34" charset="-120"/>
              </a:rPr>
              <a:t>Handling occlusions and other obstacles on the road</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29600"/>
          </a:xfrm>
          <a:prstGeom prst="rect">
            <a:avLst/>
          </a:prstGeom>
          <a:solidFill>
            <a:srgbClr val="252833"/>
          </a:solidFill>
          <a:ln/>
        </p:spPr>
        <p:txBody>
          <a:bodyPr/>
          <a:lstStyle/>
          <a:p>
            <a:endParaRPr lang="en-IN"/>
          </a:p>
        </p:txBody>
      </p:sp>
      <p:sp>
        <p:nvSpPr>
          <p:cNvPr id="4" name="Text 2"/>
          <p:cNvSpPr/>
          <p:nvPr/>
        </p:nvSpPr>
        <p:spPr>
          <a:xfrm>
            <a:off x="2348389" y="1101090"/>
            <a:ext cx="4443889"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Methodology</a:t>
            </a:r>
            <a:endParaRPr lang="en-US" sz="4374" dirty="0"/>
          </a:p>
        </p:txBody>
      </p:sp>
      <p:pic>
        <p:nvPicPr>
          <p:cNvPr id="5" name="Image 0" descr="preencoded.png"/>
          <p:cNvPicPr>
            <a:picLocks noChangeAspect="1"/>
          </p:cNvPicPr>
          <p:nvPr/>
        </p:nvPicPr>
        <p:blipFill>
          <a:blip r:embed="rId3"/>
          <a:stretch>
            <a:fillRect/>
          </a:stretch>
        </p:blipFill>
        <p:spPr>
          <a:xfrm>
            <a:off x="2348389" y="2239804"/>
            <a:ext cx="3088958" cy="1909048"/>
          </a:xfrm>
          <a:prstGeom prst="rect">
            <a:avLst/>
          </a:prstGeom>
        </p:spPr>
      </p:pic>
      <p:sp>
        <p:nvSpPr>
          <p:cNvPr id="6" name="Text 3"/>
          <p:cNvSpPr/>
          <p:nvPr/>
        </p:nvSpPr>
        <p:spPr>
          <a:xfrm>
            <a:off x="2348389" y="4426506"/>
            <a:ext cx="2221944"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Edge Detection</a:t>
            </a:r>
            <a:endParaRPr lang="en-US" sz="2187" dirty="0"/>
          </a:p>
        </p:txBody>
      </p:sp>
      <p:sp>
        <p:nvSpPr>
          <p:cNvPr id="7" name="Text 4"/>
          <p:cNvSpPr/>
          <p:nvPr/>
        </p:nvSpPr>
        <p:spPr>
          <a:xfrm>
            <a:off x="2348389" y="4995863"/>
            <a:ext cx="3088958" cy="1777008"/>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Extracting edges from the image to identify potential lane line pixels, often utilizing popular algorithms like Canny edge detection and Sobel operators.</a:t>
            </a:r>
            <a:endParaRPr lang="en-US" sz="1750" dirty="0"/>
          </a:p>
        </p:txBody>
      </p:sp>
      <p:pic>
        <p:nvPicPr>
          <p:cNvPr id="8" name="Image 1" descr="preencoded.png"/>
          <p:cNvPicPr>
            <a:picLocks noChangeAspect="1"/>
          </p:cNvPicPr>
          <p:nvPr/>
        </p:nvPicPr>
        <p:blipFill>
          <a:blip r:embed="rId4"/>
          <a:stretch>
            <a:fillRect/>
          </a:stretch>
        </p:blipFill>
        <p:spPr>
          <a:xfrm>
            <a:off x="5770602" y="2239804"/>
            <a:ext cx="3088958" cy="1909048"/>
          </a:xfrm>
          <a:prstGeom prst="rect">
            <a:avLst/>
          </a:prstGeom>
        </p:spPr>
      </p:pic>
      <p:sp>
        <p:nvSpPr>
          <p:cNvPr id="9" name="Text 5"/>
          <p:cNvSpPr/>
          <p:nvPr/>
        </p:nvSpPr>
        <p:spPr>
          <a:xfrm>
            <a:off x="5770602" y="4426506"/>
            <a:ext cx="278892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Apply Color Selection</a:t>
            </a:r>
            <a:endParaRPr lang="en-US" sz="2187" dirty="0"/>
          </a:p>
        </p:txBody>
      </p:sp>
      <p:sp>
        <p:nvSpPr>
          <p:cNvPr id="10" name="Text 6"/>
          <p:cNvSpPr/>
          <p:nvPr/>
        </p:nvSpPr>
        <p:spPr>
          <a:xfrm>
            <a:off x="5770602" y="4995863"/>
            <a:ext cx="3088958" cy="1421606"/>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Using color-based filtering to isolate lane line colors and enhance their visibility in the image.</a:t>
            </a:r>
            <a:endParaRPr lang="en-US" sz="1750" dirty="0"/>
          </a:p>
        </p:txBody>
      </p:sp>
      <p:pic>
        <p:nvPicPr>
          <p:cNvPr id="11" name="Image 2" descr="preencoded.png"/>
          <p:cNvPicPr>
            <a:picLocks noChangeAspect="1"/>
          </p:cNvPicPr>
          <p:nvPr/>
        </p:nvPicPr>
        <p:blipFill>
          <a:blip r:embed="rId5"/>
          <a:stretch>
            <a:fillRect/>
          </a:stretch>
        </p:blipFill>
        <p:spPr>
          <a:xfrm>
            <a:off x="9192816" y="2239804"/>
            <a:ext cx="3089077" cy="1909167"/>
          </a:xfrm>
          <a:prstGeom prst="rect">
            <a:avLst/>
          </a:prstGeom>
        </p:spPr>
      </p:pic>
      <p:sp>
        <p:nvSpPr>
          <p:cNvPr id="12" name="Text 7"/>
          <p:cNvSpPr/>
          <p:nvPr/>
        </p:nvSpPr>
        <p:spPr>
          <a:xfrm>
            <a:off x="9192816" y="4426625"/>
            <a:ext cx="229362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Hough Transform</a:t>
            </a:r>
            <a:endParaRPr lang="en-US" sz="2187" dirty="0"/>
          </a:p>
        </p:txBody>
      </p:sp>
      <p:sp>
        <p:nvSpPr>
          <p:cNvPr id="13" name="Text 8"/>
          <p:cNvSpPr/>
          <p:nvPr/>
        </p:nvSpPr>
        <p:spPr>
          <a:xfrm>
            <a:off x="9192816" y="4995982"/>
            <a:ext cx="3089077" cy="2132409"/>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Converting the edge pixels to parameter space to detect lines, employing the Hough Transform algorithm to robustly identify lane lines even under noisy conditions.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29600"/>
          </a:xfrm>
          <a:prstGeom prst="rect">
            <a:avLst/>
          </a:prstGeom>
          <a:solidFill>
            <a:srgbClr val="252833"/>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52833">
              <a:alpha val="80000"/>
            </a:srgbClr>
          </a:solidFill>
          <a:ln/>
        </p:spPr>
        <p:txBody>
          <a:bodyPr/>
          <a:lstStyle/>
          <a:p>
            <a:endParaRPr lang="en-IN"/>
          </a:p>
        </p:txBody>
      </p:sp>
      <p:sp>
        <p:nvSpPr>
          <p:cNvPr id="6" name="Text 3"/>
          <p:cNvSpPr/>
          <p:nvPr/>
        </p:nvSpPr>
        <p:spPr>
          <a:xfrm>
            <a:off x="2348389" y="1676638"/>
            <a:ext cx="4443889"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Novelty</a:t>
            </a:r>
            <a:endParaRPr lang="en-US" sz="4374" dirty="0"/>
          </a:p>
        </p:txBody>
      </p:sp>
      <p:sp>
        <p:nvSpPr>
          <p:cNvPr id="7" name="Shape 4"/>
          <p:cNvSpPr/>
          <p:nvPr/>
        </p:nvSpPr>
        <p:spPr>
          <a:xfrm>
            <a:off x="2348389" y="2704267"/>
            <a:ext cx="3163014" cy="3848695"/>
          </a:xfrm>
          <a:prstGeom prst="roundRect">
            <a:avLst>
              <a:gd name="adj" fmla="val 2107"/>
            </a:avLst>
          </a:prstGeom>
          <a:solidFill>
            <a:srgbClr val="2F3343"/>
          </a:solidFill>
          <a:ln/>
        </p:spPr>
        <p:txBody>
          <a:bodyPr/>
          <a:lstStyle/>
          <a:p>
            <a:endParaRPr lang="en-IN"/>
          </a:p>
        </p:txBody>
      </p:sp>
      <p:sp>
        <p:nvSpPr>
          <p:cNvPr id="8" name="Text 5"/>
          <p:cNvSpPr/>
          <p:nvPr/>
        </p:nvSpPr>
        <p:spPr>
          <a:xfrm>
            <a:off x="2570559" y="2926437"/>
            <a:ext cx="2718673"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Adaptive Lane Detection</a:t>
            </a:r>
            <a:endParaRPr lang="en-US" sz="2187" dirty="0"/>
          </a:p>
        </p:txBody>
      </p:sp>
      <p:sp>
        <p:nvSpPr>
          <p:cNvPr id="9" name="Text 6"/>
          <p:cNvSpPr/>
          <p:nvPr/>
        </p:nvSpPr>
        <p:spPr>
          <a:xfrm>
            <a:off x="2570559" y="3842980"/>
            <a:ext cx="2718673" cy="2487811"/>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Developing algorithms that can adapt to different road conditions, such as varying lane widths, lane curvature, and road markings, to ensure accurate and reliable detection.</a:t>
            </a:r>
            <a:endParaRPr lang="en-US" sz="1750" dirty="0"/>
          </a:p>
        </p:txBody>
      </p:sp>
      <p:sp>
        <p:nvSpPr>
          <p:cNvPr id="10" name="Shape 7"/>
          <p:cNvSpPr/>
          <p:nvPr/>
        </p:nvSpPr>
        <p:spPr>
          <a:xfrm>
            <a:off x="5733574" y="2704267"/>
            <a:ext cx="3163014" cy="3848695"/>
          </a:xfrm>
          <a:prstGeom prst="roundRect">
            <a:avLst>
              <a:gd name="adj" fmla="val 2107"/>
            </a:avLst>
          </a:prstGeom>
          <a:solidFill>
            <a:srgbClr val="2F3343"/>
          </a:solidFill>
          <a:ln/>
        </p:spPr>
        <p:txBody>
          <a:bodyPr/>
          <a:lstStyle/>
          <a:p>
            <a:endParaRPr lang="en-IN"/>
          </a:p>
        </p:txBody>
      </p:sp>
      <p:sp>
        <p:nvSpPr>
          <p:cNvPr id="11" name="Text 8"/>
          <p:cNvSpPr/>
          <p:nvPr/>
        </p:nvSpPr>
        <p:spPr>
          <a:xfrm>
            <a:off x="5955744" y="2926437"/>
            <a:ext cx="2718673"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Color-based Lane Segmentation</a:t>
            </a:r>
            <a:endParaRPr lang="en-US" sz="2187" dirty="0"/>
          </a:p>
        </p:txBody>
      </p:sp>
      <p:sp>
        <p:nvSpPr>
          <p:cNvPr id="12" name="Text 9"/>
          <p:cNvSpPr/>
          <p:nvPr/>
        </p:nvSpPr>
        <p:spPr>
          <a:xfrm>
            <a:off x="5955744" y="3842980"/>
            <a:ext cx="2718673" cy="2132409"/>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Utilizing color-based segmentation techniques to isolate lane lines from complex backgrounds and improve the accuracy of lane line detection.</a:t>
            </a:r>
            <a:endParaRPr lang="en-US" sz="1750" dirty="0"/>
          </a:p>
        </p:txBody>
      </p:sp>
      <p:sp>
        <p:nvSpPr>
          <p:cNvPr id="13" name="Shape 10"/>
          <p:cNvSpPr/>
          <p:nvPr/>
        </p:nvSpPr>
        <p:spPr>
          <a:xfrm>
            <a:off x="9118759" y="2704267"/>
            <a:ext cx="3163014" cy="3848695"/>
          </a:xfrm>
          <a:prstGeom prst="roundRect">
            <a:avLst>
              <a:gd name="adj" fmla="val 2107"/>
            </a:avLst>
          </a:prstGeom>
          <a:solidFill>
            <a:srgbClr val="2F3343"/>
          </a:solidFill>
          <a:ln/>
        </p:spPr>
        <p:txBody>
          <a:bodyPr/>
          <a:lstStyle/>
          <a:p>
            <a:endParaRPr lang="en-IN"/>
          </a:p>
        </p:txBody>
      </p:sp>
      <p:sp>
        <p:nvSpPr>
          <p:cNvPr id="14" name="Text 11"/>
          <p:cNvSpPr/>
          <p:nvPr/>
        </p:nvSpPr>
        <p:spPr>
          <a:xfrm>
            <a:off x="9340929" y="2926437"/>
            <a:ext cx="2718673"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Integration with Navigation Systems</a:t>
            </a:r>
            <a:endParaRPr lang="en-US" sz="2187" dirty="0"/>
          </a:p>
        </p:txBody>
      </p:sp>
      <p:sp>
        <p:nvSpPr>
          <p:cNvPr id="15" name="Text 12"/>
          <p:cNvSpPr/>
          <p:nvPr/>
        </p:nvSpPr>
        <p:spPr>
          <a:xfrm>
            <a:off x="9340929" y="3842980"/>
            <a:ext cx="2718673" cy="2132409"/>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Exploring how lane line detection can be seamlessly integrated with navigation systems to provide real-time lane guidance information to drivers for increased safety.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29600"/>
          </a:xfrm>
          <a:prstGeom prst="rect">
            <a:avLst/>
          </a:prstGeom>
          <a:solidFill>
            <a:srgbClr val="252833"/>
          </a:solidFill>
          <a:ln/>
        </p:spPr>
        <p:txBody>
          <a:bodyPr/>
          <a:lstStyle/>
          <a:p>
            <a:endParaRPr lang="en-IN"/>
          </a:p>
        </p:txBody>
      </p:sp>
      <p:sp>
        <p:nvSpPr>
          <p:cNvPr id="4" name="Text 2"/>
          <p:cNvSpPr/>
          <p:nvPr/>
        </p:nvSpPr>
        <p:spPr>
          <a:xfrm>
            <a:off x="833199" y="1424226"/>
            <a:ext cx="57835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Pipeline Architecture: </a:t>
            </a:r>
            <a:endParaRPr lang="en-US" sz="4374" dirty="0"/>
          </a:p>
        </p:txBody>
      </p:sp>
      <p:sp>
        <p:nvSpPr>
          <p:cNvPr id="5" name="Text 3"/>
          <p:cNvSpPr/>
          <p:nvPr/>
        </p:nvSpPr>
        <p:spPr>
          <a:xfrm>
            <a:off x="1188601" y="2451854"/>
            <a:ext cx="7122200"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6E5EF"/>
                </a:solidFill>
                <a:latin typeface="Source Sans Pro" pitchFamily="34" charset="0"/>
                <a:ea typeface="Source Sans Pro" pitchFamily="34" charset="-122"/>
                <a:cs typeface="Source Sans Pro" pitchFamily="34" charset="-120"/>
              </a:rPr>
              <a:t>Load test images.</a:t>
            </a:r>
            <a:endParaRPr lang="en-US" sz="1750" dirty="0"/>
          </a:p>
        </p:txBody>
      </p:sp>
      <p:sp>
        <p:nvSpPr>
          <p:cNvPr id="6" name="Text 4"/>
          <p:cNvSpPr/>
          <p:nvPr/>
        </p:nvSpPr>
        <p:spPr>
          <a:xfrm>
            <a:off x="1188601" y="2896076"/>
            <a:ext cx="7122200"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6E5EF"/>
                </a:solidFill>
                <a:latin typeface="Source Sans Pro" pitchFamily="34" charset="0"/>
                <a:ea typeface="Source Sans Pro" pitchFamily="34" charset="-122"/>
                <a:cs typeface="Source Sans Pro" pitchFamily="34" charset="-120"/>
              </a:rPr>
              <a:t>Apply Color Selection</a:t>
            </a:r>
            <a:endParaRPr lang="en-US" sz="1750" dirty="0"/>
          </a:p>
        </p:txBody>
      </p:sp>
      <p:sp>
        <p:nvSpPr>
          <p:cNvPr id="7" name="Text 5"/>
          <p:cNvSpPr/>
          <p:nvPr/>
        </p:nvSpPr>
        <p:spPr>
          <a:xfrm>
            <a:off x="1188601" y="3340298"/>
            <a:ext cx="7122200"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6E5EF"/>
                </a:solidFill>
                <a:latin typeface="Source Sans Pro" pitchFamily="34" charset="0"/>
                <a:ea typeface="Source Sans Pro" pitchFamily="34" charset="-122"/>
                <a:cs typeface="Source Sans Pro" pitchFamily="34" charset="-120"/>
              </a:rPr>
              <a:t>Apply Canny edge detection.</a:t>
            </a:r>
            <a:endParaRPr lang="en-US" sz="1750" dirty="0"/>
          </a:p>
        </p:txBody>
      </p:sp>
      <p:sp>
        <p:nvSpPr>
          <p:cNvPr id="8" name="Text 6"/>
          <p:cNvSpPr/>
          <p:nvPr/>
        </p:nvSpPr>
        <p:spPr>
          <a:xfrm>
            <a:off x="1544122" y="3784521"/>
            <a:ext cx="6766679"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D6E5EF"/>
                </a:solidFill>
                <a:latin typeface="Source Sans Pro" pitchFamily="34" charset="0"/>
                <a:ea typeface="Source Sans Pro" pitchFamily="34" charset="-122"/>
                <a:cs typeface="Source Sans Pro" pitchFamily="34" charset="-120"/>
              </a:rPr>
              <a:t>Apply gray scaling to the images.</a:t>
            </a:r>
            <a:endParaRPr lang="en-US" sz="1750" dirty="0"/>
          </a:p>
        </p:txBody>
      </p:sp>
      <p:sp>
        <p:nvSpPr>
          <p:cNvPr id="9" name="Text 7"/>
          <p:cNvSpPr/>
          <p:nvPr/>
        </p:nvSpPr>
        <p:spPr>
          <a:xfrm>
            <a:off x="1544122" y="4228743"/>
            <a:ext cx="6766679"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D6E5EF"/>
                </a:solidFill>
                <a:latin typeface="Source Sans Pro" pitchFamily="34" charset="0"/>
                <a:ea typeface="Source Sans Pro" pitchFamily="34" charset="-122"/>
                <a:cs typeface="Source Sans Pro" pitchFamily="34" charset="-120"/>
              </a:rPr>
              <a:t>Apply Gaussian smoothing.</a:t>
            </a:r>
            <a:endParaRPr lang="en-US" sz="1750" dirty="0"/>
          </a:p>
        </p:txBody>
      </p:sp>
      <p:sp>
        <p:nvSpPr>
          <p:cNvPr id="10" name="Text 8"/>
          <p:cNvSpPr/>
          <p:nvPr/>
        </p:nvSpPr>
        <p:spPr>
          <a:xfrm>
            <a:off x="1544122" y="4672965"/>
            <a:ext cx="6766679" cy="355402"/>
          </a:xfrm>
          <a:prstGeom prst="rect">
            <a:avLst/>
          </a:prstGeom>
          <a:noFill/>
          <a:ln/>
        </p:spPr>
        <p:txBody>
          <a:bodyPr wrap="none" rtlCol="0" anchor="t"/>
          <a:lstStyle/>
          <a:p>
            <a:pPr marL="685800" lvl="1" indent="-342900" algn="l">
              <a:lnSpc>
                <a:spcPts val="2799"/>
              </a:lnSpc>
              <a:buSzPct val="100000"/>
              <a:buChar char="•"/>
            </a:pPr>
            <a:r>
              <a:rPr lang="en-US" sz="1750" dirty="0">
                <a:solidFill>
                  <a:srgbClr val="D6E5EF"/>
                </a:solidFill>
                <a:latin typeface="Source Sans Pro" pitchFamily="34" charset="0"/>
                <a:ea typeface="Source Sans Pro" pitchFamily="34" charset="-122"/>
                <a:cs typeface="Source Sans Pro" pitchFamily="34" charset="-120"/>
              </a:rPr>
              <a:t>Perform Canny edge detection.</a:t>
            </a:r>
            <a:endParaRPr lang="en-US" sz="1750" dirty="0"/>
          </a:p>
        </p:txBody>
      </p:sp>
      <p:sp>
        <p:nvSpPr>
          <p:cNvPr id="11" name="Text 9"/>
          <p:cNvSpPr/>
          <p:nvPr/>
        </p:nvSpPr>
        <p:spPr>
          <a:xfrm>
            <a:off x="1188601" y="5117187"/>
            <a:ext cx="7122200"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6E5EF"/>
                </a:solidFill>
                <a:latin typeface="Source Sans Pro" pitchFamily="34" charset="0"/>
                <a:ea typeface="Source Sans Pro" pitchFamily="34" charset="-122"/>
                <a:cs typeface="Source Sans Pro" pitchFamily="34" charset="-120"/>
              </a:rPr>
              <a:t>Determine the region of interest.</a:t>
            </a:r>
            <a:endParaRPr lang="en-US" sz="1750" dirty="0"/>
          </a:p>
        </p:txBody>
      </p:sp>
      <p:sp>
        <p:nvSpPr>
          <p:cNvPr id="12" name="Text 10"/>
          <p:cNvSpPr/>
          <p:nvPr/>
        </p:nvSpPr>
        <p:spPr>
          <a:xfrm>
            <a:off x="1188601" y="5561409"/>
            <a:ext cx="7122200"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6E5EF"/>
                </a:solidFill>
                <a:latin typeface="Source Sans Pro" pitchFamily="34" charset="0"/>
                <a:ea typeface="Source Sans Pro" pitchFamily="34" charset="-122"/>
                <a:cs typeface="Source Sans Pro" pitchFamily="34" charset="-120"/>
              </a:rPr>
              <a:t>Apply Hough transform.</a:t>
            </a:r>
            <a:endParaRPr lang="en-US" sz="1750" dirty="0"/>
          </a:p>
        </p:txBody>
      </p:sp>
      <p:sp>
        <p:nvSpPr>
          <p:cNvPr id="13" name="Text 11"/>
          <p:cNvSpPr/>
          <p:nvPr/>
        </p:nvSpPr>
        <p:spPr>
          <a:xfrm>
            <a:off x="1188601" y="6005632"/>
            <a:ext cx="7122200"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6E5EF"/>
                </a:solidFill>
                <a:latin typeface="Source Sans Pro" pitchFamily="34" charset="0"/>
                <a:ea typeface="Source Sans Pro" pitchFamily="34" charset="-122"/>
                <a:cs typeface="Source Sans Pro" pitchFamily="34" charset="-120"/>
              </a:rPr>
              <a:t>Average and extrapolating the lane lines.</a:t>
            </a:r>
            <a:endParaRPr lang="en-US" sz="1750" dirty="0"/>
          </a:p>
        </p:txBody>
      </p:sp>
      <p:sp>
        <p:nvSpPr>
          <p:cNvPr id="14" name="Text 12"/>
          <p:cNvSpPr/>
          <p:nvPr/>
        </p:nvSpPr>
        <p:spPr>
          <a:xfrm>
            <a:off x="1188601" y="6449854"/>
            <a:ext cx="7122200"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D6E5EF"/>
                </a:solidFill>
                <a:latin typeface="Source Sans Pro" pitchFamily="34" charset="0"/>
                <a:ea typeface="Source Sans Pro" pitchFamily="34" charset="-122"/>
                <a:cs typeface="Source Sans Pro" pitchFamily="34" charset="-120"/>
              </a:rPr>
              <a:t>Apply on video streams.</a:t>
            </a:r>
            <a:endParaRPr lang="en-US" sz="1750" dirty="0"/>
          </a:p>
        </p:txBody>
      </p:sp>
      <p:pic>
        <p:nvPicPr>
          <p:cNvPr id="15"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29600"/>
          </a:xfrm>
          <a:prstGeom prst="rect">
            <a:avLst/>
          </a:prstGeom>
          <a:solidFill>
            <a:srgbClr val="252833"/>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52833">
              <a:alpha val="80000"/>
            </a:srgbClr>
          </a:solidFill>
          <a:ln/>
        </p:spPr>
        <p:txBody>
          <a:bodyPr/>
          <a:lstStyle/>
          <a:p>
            <a:endParaRPr lang="en-IN"/>
          </a:p>
        </p:txBody>
      </p:sp>
      <p:sp>
        <p:nvSpPr>
          <p:cNvPr id="8" name="Text 5"/>
          <p:cNvSpPr/>
          <p:nvPr/>
        </p:nvSpPr>
        <p:spPr>
          <a:xfrm>
            <a:off x="2537341" y="2839045"/>
            <a:ext cx="121920" cy="416481"/>
          </a:xfrm>
          <a:prstGeom prst="rect">
            <a:avLst/>
          </a:prstGeom>
          <a:noFill/>
          <a:ln/>
        </p:spPr>
        <p:txBody>
          <a:bodyPr wrap="none" rtlCol="0" anchor="t"/>
          <a:lstStyle/>
          <a:p>
            <a:pPr marL="0" indent="0" algn="ctr">
              <a:lnSpc>
                <a:spcPts val="3281"/>
              </a:lnSpc>
              <a:buNone/>
            </a:pPr>
            <a:endParaRPr lang="en-US" sz="2624" dirty="0"/>
          </a:p>
        </p:txBody>
      </p:sp>
      <p:pic>
        <p:nvPicPr>
          <p:cNvPr id="20" name="Picture 19">
            <a:extLst>
              <a:ext uri="{FF2B5EF4-FFF2-40B4-BE49-F238E27FC236}">
                <a16:creationId xmlns:a16="http://schemas.microsoft.com/office/drawing/2014/main" id="{2425B5AB-97A8-7A98-1EA5-743C4D01A3F4}"/>
              </a:ext>
            </a:extLst>
          </p:cNvPr>
          <p:cNvPicPr>
            <a:picLocks noChangeAspect="1"/>
          </p:cNvPicPr>
          <p:nvPr/>
        </p:nvPicPr>
        <p:blipFill>
          <a:blip r:embed="rId4"/>
          <a:stretch>
            <a:fillRect/>
          </a:stretch>
        </p:blipFill>
        <p:spPr>
          <a:xfrm>
            <a:off x="654458" y="5327967"/>
            <a:ext cx="4729879" cy="2660557"/>
          </a:xfrm>
          <a:prstGeom prst="rect">
            <a:avLst/>
          </a:prstGeom>
        </p:spPr>
      </p:pic>
      <p:pic>
        <p:nvPicPr>
          <p:cNvPr id="22" name="Picture 21">
            <a:extLst>
              <a:ext uri="{FF2B5EF4-FFF2-40B4-BE49-F238E27FC236}">
                <a16:creationId xmlns:a16="http://schemas.microsoft.com/office/drawing/2014/main" id="{50767228-0978-08D7-29DE-1EABE2D2849A}"/>
              </a:ext>
            </a:extLst>
          </p:cNvPr>
          <p:cNvPicPr>
            <a:picLocks noChangeAspect="1"/>
          </p:cNvPicPr>
          <p:nvPr/>
        </p:nvPicPr>
        <p:blipFill>
          <a:blip r:embed="rId5"/>
          <a:stretch>
            <a:fillRect/>
          </a:stretch>
        </p:blipFill>
        <p:spPr>
          <a:xfrm>
            <a:off x="654458" y="484308"/>
            <a:ext cx="4811264" cy="3093652"/>
          </a:xfrm>
          <a:prstGeom prst="rect">
            <a:avLst/>
          </a:prstGeom>
        </p:spPr>
      </p:pic>
      <p:pic>
        <p:nvPicPr>
          <p:cNvPr id="24" name="Picture 23">
            <a:extLst>
              <a:ext uri="{FF2B5EF4-FFF2-40B4-BE49-F238E27FC236}">
                <a16:creationId xmlns:a16="http://schemas.microsoft.com/office/drawing/2014/main" id="{8BDB8BCE-5763-B3D4-3813-2A9423D06577}"/>
              </a:ext>
            </a:extLst>
          </p:cNvPr>
          <p:cNvPicPr>
            <a:picLocks noChangeAspect="1"/>
          </p:cNvPicPr>
          <p:nvPr/>
        </p:nvPicPr>
        <p:blipFill>
          <a:blip r:embed="rId6"/>
          <a:stretch>
            <a:fillRect/>
          </a:stretch>
        </p:blipFill>
        <p:spPr>
          <a:xfrm>
            <a:off x="8499294" y="2613721"/>
            <a:ext cx="5476648" cy="3080614"/>
          </a:xfrm>
          <a:prstGeom prst="rect">
            <a:avLst/>
          </a:prstGeom>
        </p:spPr>
      </p:pic>
      <p:sp>
        <p:nvSpPr>
          <p:cNvPr id="25" name="Text 2">
            <a:extLst>
              <a:ext uri="{FF2B5EF4-FFF2-40B4-BE49-F238E27FC236}">
                <a16:creationId xmlns:a16="http://schemas.microsoft.com/office/drawing/2014/main" id="{9F77FFD4-B16D-E08F-241D-F33F70903C9B}"/>
              </a:ext>
            </a:extLst>
          </p:cNvPr>
          <p:cNvSpPr/>
          <p:nvPr/>
        </p:nvSpPr>
        <p:spPr>
          <a:xfrm>
            <a:off x="6272890" y="870052"/>
            <a:ext cx="57835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Output:</a:t>
            </a:r>
            <a:endParaRPr lang="en-US" sz="4374" dirty="0"/>
          </a:p>
        </p:txBody>
      </p:sp>
      <p:sp>
        <p:nvSpPr>
          <p:cNvPr id="26" name="Text 3">
            <a:extLst>
              <a:ext uri="{FF2B5EF4-FFF2-40B4-BE49-F238E27FC236}">
                <a16:creationId xmlns:a16="http://schemas.microsoft.com/office/drawing/2014/main" id="{E4439B89-39E8-CD75-EA16-4647EA5BB938}"/>
              </a:ext>
            </a:extLst>
          </p:cNvPr>
          <p:cNvSpPr/>
          <p:nvPr/>
        </p:nvSpPr>
        <p:spPr>
          <a:xfrm>
            <a:off x="1489163" y="3564594"/>
            <a:ext cx="2591662" cy="355402"/>
          </a:xfrm>
          <a:prstGeom prst="rect">
            <a:avLst/>
          </a:prstGeom>
          <a:noFill/>
          <a:ln/>
        </p:spPr>
        <p:txBody>
          <a:bodyPr wrap="none" rtlCol="0" anchor="t"/>
          <a:lstStyle/>
          <a:p>
            <a:pPr algn="ctr">
              <a:lnSpc>
                <a:spcPts val="2799"/>
              </a:lnSpc>
              <a:buSzPct val="100000"/>
            </a:pPr>
            <a:r>
              <a:rPr lang="en-US" sz="1750" b="1" dirty="0">
                <a:solidFill>
                  <a:srgbClr val="D6E5EF"/>
                </a:solidFill>
                <a:latin typeface="Source Sans Pro" pitchFamily="34" charset="0"/>
                <a:ea typeface="Source Sans Pro" pitchFamily="34" charset="-122"/>
              </a:rPr>
              <a:t>Color masking</a:t>
            </a:r>
            <a:endParaRPr lang="en-US" sz="1750" dirty="0"/>
          </a:p>
        </p:txBody>
      </p:sp>
      <p:sp>
        <p:nvSpPr>
          <p:cNvPr id="27" name="Text 3">
            <a:extLst>
              <a:ext uri="{FF2B5EF4-FFF2-40B4-BE49-F238E27FC236}">
                <a16:creationId xmlns:a16="http://schemas.microsoft.com/office/drawing/2014/main" id="{A4E32E6B-C1DE-CDC2-5302-DAFA7A89D289}"/>
              </a:ext>
            </a:extLst>
          </p:cNvPr>
          <p:cNvSpPr/>
          <p:nvPr/>
        </p:nvSpPr>
        <p:spPr>
          <a:xfrm>
            <a:off x="9941787" y="5694335"/>
            <a:ext cx="2591662" cy="355402"/>
          </a:xfrm>
          <a:prstGeom prst="rect">
            <a:avLst/>
          </a:prstGeom>
          <a:noFill/>
          <a:ln/>
        </p:spPr>
        <p:txBody>
          <a:bodyPr wrap="none" rtlCol="0" anchor="t"/>
          <a:lstStyle/>
          <a:p>
            <a:pPr algn="ctr">
              <a:lnSpc>
                <a:spcPts val="2799"/>
              </a:lnSpc>
              <a:buSzPct val="100000"/>
            </a:pPr>
            <a:r>
              <a:rPr lang="en-US" sz="1750" b="1" dirty="0">
                <a:solidFill>
                  <a:srgbClr val="D6E5EF"/>
                </a:solidFill>
                <a:latin typeface="Source Sans Pro" pitchFamily="34" charset="0"/>
                <a:ea typeface="Source Sans Pro" pitchFamily="34" charset="-122"/>
              </a:rPr>
              <a:t>Applying on original image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IN"/>
          </a:p>
        </p:txBody>
      </p:sp>
      <p:sp>
        <p:nvSpPr>
          <p:cNvPr id="3" name="Shape 1"/>
          <p:cNvSpPr/>
          <p:nvPr/>
        </p:nvSpPr>
        <p:spPr>
          <a:xfrm>
            <a:off x="0" y="0"/>
            <a:ext cx="14630400" cy="8229600"/>
          </a:xfrm>
          <a:prstGeom prst="rect">
            <a:avLst/>
          </a:prstGeom>
          <a:solidFill>
            <a:srgbClr val="252833"/>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52833">
              <a:alpha val="80000"/>
            </a:srgbClr>
          </a:solidFill>
          <a:ln/>
        </p:spPr>
        <p:txBody>
          <a:bodyPr/>
          <a:lstStyle/>
          <a:p>
            <a:endParaRPr lang="en-IN"/>
          </a:p>
        </p:txBody>
      </p:sp>
      <p:sp>
        <p:nvSpPr>
          <p:cNvPr id="6" name="Text 3"/>
          <p:cNvSpPr/>
          <p:nvPr/>
        </p:nvSpPr>
        <p:spPr>
          <a:xfrm>
            <a:off x="2348389" y="1596152"/>
            <a:ext cx="659892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Application of the Project</a:t>
            </a:r>
            <a:endParaRPr lang="en-US" sz="4374" dirty="0"/>
          </a:p>
        </p:txBody>
      </p:sp>
      <p:sp>
        <p:nvSpPr>
          <p:cNvPr id="7" name="Shape 4"/>
          <p:cNvSpPr/>
          <p:nvPr/>
        </p:nvSpPr>
        <p:spPr>
          <a:xfrm>
            <a:off x="2348389" y="2797373"/>
            <a:ext cx="499943" cy="499943"/>
          </a:xfrm>
          <a:prstGeom prst="roundRect">
            <a:avLst>
              <a:gd name="adj" fmla="val 13333"/>
            </a:avLst>
          </a:prstGeom>
          <a:solidFill>
            <a:srgbClr val="2F3343"/>
          </a:solidFill>
          <a:ln/>
        </p:spPr>
        <p:txBody>
          <a:bodyPr/>
          <a:lstStyle/>
          <a:p>
            <a:endParaRPr lang="en-IN"/>
          </a:p>
        </p:txBody>
      </p:sp>
      <p:sp>
        <p:nvSpPr>
          <p:cNvPr id="8" name="Text 5"/>
          <p:cNvSpPr/>
          <p:nvPr/>
        </p:nvSpPr>
        <p:spPr>
          <a:xfrm>
            <a:off x="2537341" y="2839045"/>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9" name="Text 6"/>
          <p:cNvSpPr/>
          <p:nvPr/>
        </p:nvSpPr>
        <p:spPr>
          <a:xfrm>
            <a:off x="3070503" y="2873693"/>
            <a:ext cx="2440900"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Traffic Management</a:t>
            </a:r>
            <a:endParaRPr lang="en-US" sz="2187" dirty="0"/>
          </a:p>
        </p:txBody>
      </p:sp>
      <p:sp>
        <p:nvSpPr>
          <p:cNvPr id="10" name="Text 7"/>
          <p:cNvSpPr/>
          <p:nvPr/>
        </p:nvSpPr>
        <p:spPr>
          <a:xfrm>
            <a:off x="3070503" y="3790236"/>
            <a:ext cx="2440900" cy="2487811"/>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Implementing lane line detection systems to monitor and manage traffic flow on roads and highways, optimizing traffic signal timings and reducing congestion.</a:t>
            </a:r>
            <a:endParaRPr lang="en-US" sz="1750" dirty="0"/>
          </a:p>
        </p:txBody>
      </p:sp>
      <p:sp>
        <p:nvSpPr>
          <p:cNvPr id="11" name="Shape 8"/>
          <p:cNvSpPr/>
          <p:nvPr/>
        </p:nvSpPr>
        <p:spPr>
          <a:xfrm>
            <a:off x="5733574" y="2797373"/>
            <a:ext cx="499943" cy="499943"/>
          </a:xfrm>
          <a:prstGeom prst="roundRect">
            <a:avLst>
              <a:gd name="adj" fmla="val 13333"/>
            </a:avLst>
          </a:prstGeom>
          <a:solidFill>
            <a:srgbClr val="2F3343"/>
          </a:solidFill>
          <a:ln/>
        </p:spPr>
        <p:txBody>
          <a:bodyPr/>
          <a:lstStyle/>
          <a:p>
            <a:endParaRPr lang="en-IN"/>
          </a:p>
        </p:txBody>
      </p:sp>
      <p:sp>
        <p:nvSpPr>
          <p:cNvPr id="12" name="Text 9"/>
          <p:cNvSpPr/>
          <p:nvPr/>
        </p:nvSpPr>
        <p:spPr>
          <a:xfrm>
            <a:off x="5895856" y="2839045"/>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3" name="Text 10"/>
          <p:cNvSpPr/>
          <p:nvPr/>
        </p:nvSpPr>
        <p:spPr>
          <a:xfrm>
            <a:off x="6455688" y="2873693"/>
            <a:ext cx="2440900"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Autonomous Vehicles</a:t>
            </a:r>
            <a:endParaRPr lang="en-US" sz="2187" dirty="0"/>
          </a:p>
        </p:txBody>
      </p:sp>
      <p:sp>
        <p:nvSpPr>
          <p:cNvPr id="14" name="Text 11"/>
          <p:cNvSpPr/>
          <p:nvPr/>
        </p:nvSpPr>
        <p:spPr>
          <a:xfrm>
            <a:off x="6455688" y="3790236"/>
            <a:ext cx="2440900" cy="2843213"/>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Integrating lane line detection algorithms into autonomous vehicles to enable accurate lane keeping and lane changing capabilities, ensuring safe and reliable autonomous navigation.</a:t>
            </a:r>
            <a:endParaRPr lang="en-US" sz="1750" dirty="0"/>
          </a:p>
        </p:txBody>
      </p:sp>
      <p:sp>
        <p:nvSpPr>
          <p:cNvPr id="15" name="Shape 12"/>
          <p:cNvSpPr/>
          <p:nvPr/>
        </p:nvSpPr>
        <p:spPr>
          <a:xfrm>
            <a:off x="9118759" y="2797373"/>
            <a:ext cx="499943" cy="499943"/>
          </a:xfrm>
          <a:prstGeom prst="roundRect">
            <a:avLst>
              <a:gd name="adj" fmla="val 13333"/>
            </a:avLst>
          </a:prstGeom>
          <a:solidFill>
            <a:srgbClr val="2F3343"/>
          </a:solidFill>
          <a:ln/>
        </p:spPr>
        <p:txBody>
          <a:bodyPr/>
          <a:lstStyle/>
          <a:p>
            <a:endParaRPr lang="en-IN"/>
          </a:p>
        </p:txBody>
      </p:sp>
      <p:sp>
        <p:nvSpPr>
          <p:cNvPr id="16" name="Text 13"/>
          <p:cNvSpPr/>
          <p:nvPr/>
        </p:nvSpPr>
        <p:spPr>
          <a:xfrm>
            <a:off x="9277231" y="2839045"/>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17" name="Text 14"/>
          <p:cNvSpPr/>
          <p:nvPr/>
        </p:nvSpPr>
        <p:spPr>
          <a:xfrm>
            <a:off x="9840873" y="2873693"/>
            <a:ext cx="2440900"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Driver Assistance Systems</a:t>
            </a:r>
            <a:endParaRPr lang="en-US" sz="2187" dirty="0"/>
          </a:p>
        </p:txBody>
      </p:sp>
      <p:sp>
        <p:nvSpPr>
          <p:cNvPr id="18" name="Text 15"/>
          <p:cNvSpPr/>
          <p:nvPr/>
        </p:nvSpPr>
        <p:spPr>
          <a:xfrm>
            <a:off x="9840873" y="3790236"/>
            <a:ext cx="2440900" cy="2843213"/>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Incorporating lane line detection technology into driver assistance systems, providing visual and audible warnings to drivers when they deviate from their lane, enhancing overall road safety.</a:t>
            </a:r>
            <a:endParaRPr lang="en-US" sz="1750" dirty="0"/>
          </a:p>
        </p:txBody>
      </p:sp>
    </p:spTree>
    <p:extLst>
      <p:ext uri="{BB962C8B-B14F-4D97-AF65-F5344CB8AC3E}">
        <p14:creationId xmlns:p14="http://schemas.microsoft.com/office/powerpoint/2010/main" val="2396947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TotalTime>
  <Words>730</Words>
  <Application>Microsoft Office PowerPoint</Application>
  <PresentationFormat>Custom</PresentationFormat>
  <Paragraphs>90</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Lora</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Ramakant Tati</cp:lastModifiedBy>
  <cp:revision>8</cp:revision>
  <dcterms:created xsi:type="dcterms:W3CDTF">2023-10-27T13:44:27Z</dcterms:created>
  <dcterms:modified xsi:type="dcterms:W3CDTF">2023-11-29T06:30:54Z</dcterms:modified>
</cp:coreProperties>
</file>